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0" r:id="rId4"/>
    <p:sldId id="261" r:id="rId5"/>
    <p:sldId id="262" r:id="rId6"/>
    <p:sldId id="263" r:id="rId7"/>
    <p:sldId id="267" r:id="rId8"/>
    <p:sldId id="258" r:id="rId9"/>
    <p:sldId id="265" r:id="rId10"/>
    <p:sldId id="266" r:id="rId11"/>
    <p:sldId id="268" r:id="rId12"/>
    <p:sldId id="269" r:id="rId13"/>
  </p:sldIdLst>
  <p:sldSz cx="9144000" cy="5143500" type="screen16x9"/>
  <p:notesSz cx="6858000" cy="9144000"/>
  <p:embeddedFontLst>
    <p:embeddedFont>
      <p:font typeface="Livvic" pitchFamily="2" charset="0"/>
      <p:regular r:id="rId15"/>
      <p:bold r:id="rId16"/>
      <p:italic r:id="rId17"/>
      <p:boldItalic r:id="rId18"/>
    </p:embeddedFont>
    <p:embeddedFont>
      <p:font typeface="Open Sans Light" panose="020B0306030504020204" pitchFamily="34" charset="0"/>
      <p:regular r:id="rId19"/>
      <p:italic r:id="rId20"/>
    </p:embeddedFont>
    <p:embeddedFont>
      <p:font typeface="Quattrocento Sans" panose="020B0502050000020003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iIIWMpVs+Bp9VMktfwKAuLk2/m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78" d="100"/>
          <a:sy n="78" d="100"/>
        </p:scale>
        <p:origin x="440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8237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0844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1020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1444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 descr="BuildYourStartUp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300" y="-17150"/>
            <a:ext cx="9151298" cy="51606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/>
          <p:nvPr/>
        </p:nvSpPr>
        <p:spPr>
          <a:xfrm>
            <a:off x="-4875" y="-11650"/>
            <a:ext cx="4294075" cy="5160645"/>
          </a:xfrm>
          <a:custGeom>
            <a:avLst/>
            <a:gdLst/>
            <a:ahLst/>
            <a:cxnLst/>
            <a:rect l="l" t="t" r="r" b="b"/>
            <a:pathLst>
              <a:path w="5706412" h="6858000" extrusionOk="0"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746943" y="0"/>
                </a:lnTo>
                <a:lnTo>
                  <a:pt x="5706412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" name="Google Shape;14;p7"/>
          <p:cNvSpPr/>
          <p:nvPr/>
        </p:nvSpPr>
        <p:spPr>
          <a:xfrm>
            <a:off x="1806000" y="-17150"/>
            <a:ext cx="3573557" cy="5160645"/>
          </a:xfrm>
          <a:custGeom>
            <a:avLst/>
            <a:gdLst/>
            <a:ahLst/>
            <a:cxnLst/>
            <a:rect l="l" t="t" r="r" b="b"/>
            <a:pathLst>
              <a:path w="4764743" h="6858000" extrusionOk="0">
                <a:moveTo>
                  <a:pt x="0" y="0"/>
                </a:moveTo>
                <a:lnTo>
                  <a:pt x="805275" y="0"/>
                </a:lnTo>
                <a:lnTo>
                  <a:pt x="4764743" y="6858000"/>
                </a:lnTo>
                <a:lnTo>
                  <a:pt x="3959469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" name="Google Shape;15;p7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endParaRPr sz="11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6" name="Google Shape;16;p7"/>
          <p:cNvSpPr txBox="1">
            <a:spLocks noGrp="1"/>
          </p:cNvSpPr>
          <p:nvPr>
            <p:ph type="title"/>
          </p:nvPr>
        </p:nvSpPr>
        <p:spPr>
          <a:xfrm>
            <a:off x="506563" y="2709650"/>
            <a:ext cx="3271200" cy="21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7" name="Google Shape;17;p7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">
  <p:cSld name="CUSTOM_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/>
        </p:nvSpPr>
        <p:spPr>
          <a:xfrm>
            <a:off x="7688325" y="4400500"/>
            <a:ext cx="92100" cy="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t Slide">
  <p:cSld name="4_Content Slide"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/>
        </p:nvSpPr>
        <p:spPr>
          <a:xfrm>
            <a:off x="0" y="-1"/>
            <a:ext cx="9144000" cy="878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3" name="Google Shape;23;p9"/>
          <p:cNvSpPr/>
          <p:nvPr/>
        </p:nvSpPr>
        <p:spPr>
          <a:xfrm>
            <a:off x="-124431" y="5086878"/>
            <a:ext cx="482" cy="833"/>
          </a:xfrm>
          <a:custGeom>
            <a:avLst/>
            <a:gdLst/>
            <a:ahLst/>
            <a:cxnLst/>
            <a:rect l="l" t="t" r="r" b="b"/>
            <a:pathLst>
              <a:path w="643" h="1111" extrusionOk="0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24;p9"/>
          <p:cNvSpPr/>
          <p:nvPr/>
        </p:nvSpPr>
        <p:spPr>
          <a:xfrm>
            <a:off x="-108373" y="5086878"/>
            <a:ext cx="482" cy="833"/>
          </a:xfrm>
          <a:custGeom>
            <a:avLst/>
            <a:gdLst/>
            <a:ahLst/>
            <a:cxnLst/>
            <a:rect l="l" t="t" r="r" b="b"/>
            <a:pathLst>
              <a:path w="643" h="1111" extrusionOk="0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9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" name="Google Shape;27;p9"/>
          <p:cNvSpPr/>
          <p:nvPr/>
        </p:nvSpPr>
        <p:spPr>
          <a:xfrm>
            <a:off x="402143" y="4775631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8" name="Google Shape;28;p9"/>
          <p:cNvSpPr/>
          <p:nvPr/>
        </p:nvSpPr>
        <p:spPr>
          <a:xfrm>
            <a:off x="0" y="4734935"/>
            <a:ext cx="9144001" cy="408566"/>
          </a:xfrm>
          <a:custGeom>
            <a:avLst/>
            <a:gdLst/>
            <a:ahLst/>
            <a:cxnLst/>
            <a:rect l="l" t="t" r="r" b="b"/>
            <a:pathLst>
              <a:path w="12192001" h="544755" extrusionOk="0">
                <a:moveTo>
                  <a:pt x="0" y="293018"/>
                </a:moveTo>
                <a:cubicBezTo>
                  <a:pt x="192981" y="365180"/>
                  <a:pt x="408809" y="427856"/>
                  <a:pt x="647486" y="481045"/>
                </a:cubicBezTo>
                <a:lnTo>
                  <a:pt x="976391" y="544755"/>
                </a:lnTo>
                <a:lnTo>
                  <a:pt x="0" y="544755"/>
                </a:lnTo>
                <a:close/>
                <a:moveTo>
                  <a:pt x="9906565" y="72"/>
                </a:moveTo>
                <a:cubicBezTo>
                  <a:pt x="10775626" y="-3469"/>
                  <a:pt x="11537439" y="125004"/>
                  <a:pt x="12192001" y="385490"/>
                </a:cubicBezTo>
                <a:lnTo>
                  <a:pt x="12192001" y="544755"/>
                </a:lnTo>
                <a:lnTo>
                  <a:pt x="5588623" y="544755"/>
                </a:lnTo>
                <a:lnTo>
                  <a:pt x="5675735" y="534485"/>
                </a:lnTo>
                <a:cubicBezTo>
                  <a:pt x="6817358" y="380944"/>
                  <a:pt x="7826053" y="162055"/>
                  <a:pt x="9001754" y="47618"/>
                </a:cubicBezTo>
                <a:cubicBezTo>
                  <a:pt x="9315274" y="17101"/>
                  <a:pt x="9616878" y="1253"/>
                  <a:pt x="9906565" y="72"/>
                </a:cubicBezTo>
                <a:close/>
              </a:path>
            </a:pathLst>
          </a:custGeom>
          <a:solidFill>
            <a:srgbClr val="FA1E5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9" name="Google Shape;29;p9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30" name="Google Shape;30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81947" y="168261"/>
            <a:ext cx="2094855" cy="694800"/>
          </a:xfrm>
          <a:prstGeom prst="rect">
            <a:avLst/>
          </a:prstGeom>
          <a:noFill/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2">
          <p15:clr>
            <a:srgbClr val="FBAE40"/>
          </p15:clr>
        </p15:guide>
        <p15:guide id="2" pos="55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nutzerdefiniertes Layout">
  <p:cSld name="Benutzerdefiniertes Layou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2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title"/>
          </p:nvPr>
        </p:nvSpPr>
        <p:spPr>
          <a:xfrm>
            <a:off x="116689" y="3560300"/>
            <a:ext cx="7056300" cy="720300"/>
          </a:xfrm>
          <a:prstGeom prst="rect">
            <a:avLst/>
          </a:prstGeom>
          <a:solidFill>
            <a:schemeClr val="lt1">
              <a:alpha val="8784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subTitle" idx="1"/>
          </p:nvPr>
        </p:nvSpPr>
        <p:spPr>
          <a:xfrm>
            <a:off x="116700" y="4280600"/>
            <a:ext cx="7056300" cy="503100"/>
          </a:xfrm>
          <a:prstGeom prst="rect">
            <a:avLst/>
          </a:prstGeom>
          <a:solidFill>
            <a:schemeClr val="lt1">
              <a:alpha val="87843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43" name="Google Shape;43;p12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/>
          <p:nvPr/>
        </p:nvSpPr>
        <p:spPr>
          <a:xfrm>
            <a:off x="8474725" y="4898066"/>
            <a:ext cx="3522000" cy="253800"/>
          </a:xfrm>
          <a:prstGeom prst="parallelogram">
            <a:avLst>
              <a:gd name="adj" fmla="val 5932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" name="Google Shape;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Livvic"/>
              <a:buChar char="●"/>
              <a:defRPr sz="1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10" name="Google Shape;10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782467" y="168263"/>
            <a:ext cx="2096483" cy="698141"/>
          </a:xfrm>
          <a:prstGeom prst="rect">
            <a:avLst/>
          </a:prstGeom>
          <a:noFill/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>
            <a:spLocks noGrp="1"/>
          </p:cNvSpPr>
          <p:nvPr>
            <p:ph type="title"/>
          </p:nvPr>
        </p:nvSpPr>
        <p:spPr>
          <a:xfrm>
            <a:off x="506562" y="3021184"/>
            <a:ext cx="4828836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de-DE" sz="2400" b="1" dirty="0"/>
              <a:t>German </a:t>
            </a:r>
            <a:r>
              <a:rPr lang="de-DE" sz="2400" b="1" dirty="0" err="1"/>
              <a:t>charging</a:t>
            </a:r>
            <a:r>
              <a:rPr lang="de-DE" sz="2400" b="1" dirty="0"/>
              <a:t> </a:t>
            </a:r>
            <a:r>
              <a:rPr lang="de-DE" sz="2400" b="1" dirty="0" err="1"/>
              <a:t>infrastructure</a:t>
            </a:r>
            <a:r>
              <a:rPr lang="de-DE" sz="2400" b="1" dirty="0"/>
              <a:t> </a:t>
            </a:r>
            <a:r>
              <a:rPr lang="de-DE" sz="2400" b="1" dirty="0" err="1"/>
              <a:t>for</a:t>
            </a:r>
            <a:r>
              <a:rPr lang="de-DE" sz="2400" b="1" dirty="0"/>
              <a:t> </a:t>
            </a:r>
            <a:r>
              <a:rPr lang="de-DE" sz="2400" b="1" dirty="0" err="1"/>
              <a:t>electric</a:t>
            </a:r>
            <a:r>
              <a:rPr lang="de-DE" sz="2400" b="1" dirty="0"/>
              <a:t> </a:t>
            </a:r>
            <a:r>
              <a:rPr lang="de-DE" sz="2400" b="1" dirty="0" err="1"/>
              <a:t>cars</a:t>
            </a:r>
            <a:r>
              <a:rPr lang="de-DE" sz="2400" b="1" dirty="0"/>
              <a:t>: 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1800" b="1" dirty="0"/>
              <a:t>Trends and Potential </a:t>
            </a:r>
            <a:r>
              <a:rPr lang="de-DE" sz="1800" b="1" dirty="0" err="1"/>
              <a:t>for</a:t>
            </a:r>
            <a:r>
              <a:rPr lang="de-DE" sz="1800" b="1" dirty="0"/>
              <a:t> </a:t>
            </a:r>
            <a:r>
              <a:rPr lang="de-DE" sz="1800" b="1" dirty="0" err="1"/>
              <a:t>Improvement</a:t>
            </a:r>
            <a:endParaRPr sz="2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1DA77C-AF2E-CED1-93C2-662AF5940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provider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20D1E6D-97A1-AB3A-1885-5C7660D1CA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43" y="525741"/>
            <a:ext cx="6625200" cy="268792"/>
          </a:xfrm>
        </p:spPr>
        <p:txBody>
          <a:bodyPr/>
          <a:lstStyle/>
          <a:p>
            <a:r>
              <a:rPr lang="en-US" dirty="0"/>
              <a:t>Charging points per year – trend top 5 provider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7104DFD-58DE-2F09-7F0F-02CBCCB9A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1C323E5-CF10-8C31-BEEF-988EA35BC9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30"/>
          <a:stretch/>
        </p:blipFill>
        <p:spPr bwMode="auto">
          <a:xfrm>
            <a:off x="628153" y="960951"/>
            <a:ext cx="7887694" cy="4036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1187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F2F10F2-54C7-BF92-BFEE-64861EACF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learned? 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C1D17751-033B-CC31-1B9C-166A814D8D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929" y="1701768"/>
            <a:ext cx="8719457" cy="1739964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GB" sz="1600" dirty="0">
                <a:solidFill>
                  <a:srgbClr val="0D0D0D"/>
                </a:solidFill>
                <a:latin typeface="Söhne"/>
              </a:rPr>
              <a:t>This p</a:t>
            </a:r>
            <a:r>
              <a:rPr lang="en-GB" sz="1600" b="0" i="0" dirty="0">
                <a:solidFill>
                  <a:srgbClr val="0D0D0D"/>
                </a:solidFill>
                <a:effectLst/>
                <a:latin typeface="Söhne"/>
              </a:rPr>
              <a:t>roject work 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f</a:t>
            </a:r>
            <a:r>
              <a:rPr lang="en-GB" sz="1600" b="0" i="0" dirty="0">
                <a:solidFill>
                  <a:srgbClr val="0D0D0D"/>
                </a:solidFill>
                <a:effectLst/>
                <a:latin typeface="Söhne"/>
              </a:rPr>
              <a:t>acilitates practical learning a lot.</a:t>
            </a:r>
          </a:p>
          <a:p>
            <a:pPr algn="l"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latin typeface="Söhne"/>
              </a:rPr>
              <a:t>When approaching project work, one can opt for defining a question and then seeking suitable data or working with existing datasets and defining a suitable research question.</a:t>
            </a:r>
          </a:p>
          <a:p>
            <a:pPr algn="l"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latin typeface="Söhne"/>
              </a:rPr>
              <a:t>Learning Python not only enhances technical proficiency but also fosters new perspectives on problem-solving.</a:t>
            </a:r>
          </a:p>
          <a:p>
            <a:endParaRPr lang="en-US" sz="1600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A0B33DE-C280-506D-BE9B-5B1907BAE3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957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0C53E41A-DE2D-F5CA-6F09-AC24FF9364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1086BE2-500D-3C24-71AC-9914F9EDD2FF}"/>
              </a:ext>
            </a:extLst>
          </p:cNvPr>
          <p:cNvSpPr txBox="1"/>
          <p:nvPr/>
        </p:nvSpPr>
        <p:spPr>
          <a:xfrm>
            <a:off x="1395664" y="4239393"/>
            <a:ext cx="635267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400" b="1" dirty="0" err="1">
                <a:solidFill>
                  <a:schemeClr val="accent1"/>
                </a:solidFill>
                <a:latin typeface="Livvic"/>
                <a:sym typeface="Livvic"/>
              </a:rPr>
              <a:t>Thanks</a:t>
            </a:r>
            <a:r>
              <a:rPr lang="de-DE" sz="3400" b="1" dirty="0">
                <a:solidFill>
                  <a:schemeClr val="accent1"/>
                </a:solidFill>
                <a:latin typeface="Livvic"/>
                <a:sym typeface="Livvic"/>
              </a:rPr>
              <a:t> </a:t>
            </a:r>
            <a:r>
              <a:rPr lang="de-DE" sz="3400" b="1" dirty="0" err="1">
                <a:solidFill>
                  <a:schemeClr val="accent1"/>
                </a:solidFill>
                <a:latin typeface="Livvic"/>
                <a:sym typeface="Livvic"/>
              </a:rPr>
              <a:t>for</a:t>
            </a:r>
            <a:r>
              <a:rPr lang="de-DE" sz="3400" b="1" dirty="0">
                <a:solidFill>
                  <a:schemeClr val="accent1"/>
                </a:solidFill>
                <a:latin typeface="Livvic"/>
                <a:sym typeface="Livvic"/>
              </a:rPr>
              <a:t> </a:t>
            </a:r>
            <a:r>
              <a:rPr lang="de-DE" sz="3400" b="1" dirty="0" err="1">
                <a:solidFill>
                  <a:schemeClr val="accent1"/>
                </a:solidFill>
                <a:latin typeface="Livvic"/>
                <a:sym typeface="Livvic"/>
              </a:rPr>
              <a:t>your</a:t>
            </a:r>
            <a:r>
              <a:rPr lang="de-DE" sz="3400" b="1" dirty="0">
                <a:solidFill>
                  <a:schemeClr val="accent1"/>
                </a:solidFill>
                <a:latin typeface="Livvic"/>
                <a:sym typeface="Livvic"/>
              </a:rPr>
              <a:t> </a:t>
            </a:r>
            <a:r>
              <a:rPr lang="de-DE" sz="3400" b="1" dirty="0" err="1">
                <a:solidFill>
                  <a:schemeClr val="accent1"/>
                </a:solidFill>
                <a:latin typeface="Livvic"/>
                <a:sym typeface="Livvic"/>
              </a:rPr>
              <a:t>attention</a:t>
            </a:r>
            <a:r>
              <a:rPr lang="de-DE" sz="3400" b="1" dirty="0">
                <a:solidFill>
                  <a:schemeClr val="accent1"/>
                </a:solidFill>
                <a:latin typeface="Livvic"/>
                <a:sym typeface="Livvic"/>
              </a:rPr>
              <a:t> </a:t>
            </a:r>
            <a:r>
              <a:rPr lang="de-DE" sz="3400" b="1" dirty="0">
                <a:solidFill>
                  <a:schemeClr val="accent1"/>
                </a:solidFill>
                <a:latin typeface="Livvic"/>
                <a:sym typeface="Wingdings" panose="05000000000000000000" pitchFamily="2" charset="2"/>
              </a:rPr>
              <a:t></a:t>
            </a:r>
            <a:endParaRPr lang="en-US" sz="3400" b="1" dirty="0">
              <a:solidFill>
                <a:schemeClr val="accent1"/>
              </a:solidFill>
              <a:latin typeface="Livvic"/>
              <a:sym typeface="Livvic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C5A66E5-0603-3641-881F-02E62C8F70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889" b="8571"/>
          <a:stretch/>
        </p:blipFill>
        <p:spPr>
          <a:xfrm>
            <a:off x="1143000" y="963386"/>
            <a:ext cx="6858000" cy="321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887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7" name="Titel 4">
            <a:extLst>
              <a:ext uri="{FF2B5EF4-FFF2-40B4-BE49-F238E27FC236}">
                <a16:creationId xmlns:a16="http://schemas.microsoft.com/office/drawing/2014/main" id="{8CFBE0B4-B647-4336-49C8-A784F66933D8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2015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4E187250-B077-3984-8755-92784CECA7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63" t="12346" r="20371" b="11359"/>
          <a:stretch/>
        </p:blipFill>
        <p:spPr>
          <a:xfrm>
            <a:off x="2670175" y="11123"/>
            <a:ext cx="3803650" cy="51212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4" name="Titel 4">
            <a:extLst>
              <a:ext uri="{FF2B5EF4-FFF2-40B4-BE49-F238E27FC236}">
                <a16:creationId xmlns:a16="http://schemas.microsoft.com/office/drawing/2014/main" id="{EAB9835F-9C82-8C4A-48E8-100AB993BA3C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2017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4E59077-09E7-3D5D-9C3E-E51BC39D95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63" t="12346" r="20371" b="11359"/>
          <a:stretch/>
        </p:blipFill>
        <p:spPr>
          <a:xfrm>
            <a:off x="2669601" y="10350"/>
            <a:ext cx="3804798" cy="51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327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BB518ED-2968-5B5F-761D-1266E9D087DE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2019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DBAA742-A28F-8267-8917-EACEEF085C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39" t="12346" r="20246" b="11112"/>
          <a:stretch/>
        </p:blipFill>
        <p:spPr>
          <a:xfrm>
            <a:off x="2667475" y="10350"/>
            <a:ext cx="3809050" cy="51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242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68FDDC6-1793-3939-DFC1-CAA886B0C2E4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2021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3595E9B-6835-8620-958A-832042B698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40" t="12469" r="20370" b="11234"/>
          <a:stretch/>
        </p:blipFill>
        <p:spPr>
          <a:xfrm>
            <a:off x="2665457" y="10350"/>
            <a:ext cx="3813087" cy="51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53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9D907F4-4340-498E-C80A-98DF79E2ED4A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2023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0D73E5B-345A-41BF-A733-352487C7B3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39" t="12469" r="20247" b="11111"/>
          <a:stretch/>
        </p:blipFill>
        <p:spPr>
          <a:xfrm>
            <a:off x="2664399" y="10350"/>
            <a:ext cx="3815203" cy="51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82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A2FBCE2-7277-9FC1-2A64-AE51EA1649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  <p:pic>
        <p:nvPicPr>
          <p:cNvPr id="10" name="Bildschirmaufzeichnung 9">
            <a:hlinkClick r:id="" action="ppaction://media"/>
            <a:extLst>
              <a:ext uri="{FF2B5EF4-FFF2-40B4-BE49-F238E27FC236}">
                <a16:creationId xmlns:a16="http://schemas.microsoft.com/office/drawing/2014/main" id="{7BA83D6C-EEDB-D98B-3485-A96A6604574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81.23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3550" y="0"/>
            <a:ext cx="5168900" cy="5123046"/>
          </a:xfrm>
          <a:prstGeom prst="rect">
            <a:avLst/>
          </a:prstGeom>
        </p:spPr>
      </p:pic>
      <p:sp>
        <p:nvSpPr>
          <p:cNvPr id="11" name="Titel 4">
            <a:extLst>
              <a:ext uri="{FF2B5EF4-FFF2-40B4-BE49-F238E27FC236}">
                <a16:creationId xmlns:a16="http://schemas.microsoft.com/office/drawing/2014/main" id="{345745FF-F7F3-C6DD-8ECF-56917CD8BEC4}"/>
              </a:ext>
            </a:extLst>
          </p:cNvPr>
          <p:cNvSpPr txBox="1">
            <a:spLocks/>
          </p:cNvSpPr>
          <p:nvPr/>
        </p:nvSpPr>
        <p:spPr>
          <a:xfrm>
            <a:off x="217993" y="221988"/>
            <a:ext cx="1812551" cy="71781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Interactive Heatmap</a:t>
            </a:r>
          </a:p>
        </p:txBody>
      </p:sp>
    </p:spTree>
    <p:extLst>
      <p:ext uri="{BB962C8B-B14F-4D97-AF65-F5344CB8AC3E}">
        <p14:creationId xmlns:p14="http://schemas.microsoft.com/office/powerpoint/2010/main" val="373083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7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204B3757-C043-542B-9A09-D6248710B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230" y="931614"/>
            <a:ext cx="6558322" cy="421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/>
              <a:t>Pareto Chart 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26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r>
              <a:rPr lang="de-DE" dirty="0"/>
              <a:t>20%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providers</a:t>
            </a:r>
            <a:r>
              <a:rPr lang="de-DE" dirty="0"/>
              <a:t> (290)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80%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total network</a:t>
            </a:r>
            <a:endParaRPr dirty="0"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48EAA4-6824-A0F2-04E1-010910C7D3C7}"/>
              </a:ext>
            </a:extLst>
          </p:cNvPr>
          <p:cNvCxnSpPr>
            <a:cxnSpLocks/>
          </p:cNvCxnSpPr>
          <p:nvPr/>
        </p:nvCxnSpPr>
        <p:spPr>
          <a:xfrm flipV="1">
            <a:off x="2576222" y="1295564"/>
            <a:ext cx="0" cy="2631882"/>
          </a:xfrm>
          <a:prstGeom prst="line">
            <a:avLst/>
          </a:prstGeom>
          <a:ln w="127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D869F7B-67DA-C71E-198D-9A1C1360A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4770" y="2893409"/>
            <a:ext cx="887176" cy="14327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9FC3611-3F5A-80FF-DF23-FF2B98546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681" y="1015778"/>
            <a:ext cx="6400800" cy="3689683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54C661CD-4B37-CEAF-B8DF-31C1D95A8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E03B190F-06AB-C56A-25E8-763D342E0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43" y="525741"/>
            <a:ext cx="6625200" cy="268792"/>
          </a:xfrm>
        </p:spPr>
        <p:txBody>
          <a:bodyPr/>
          <a:lstStyle/>
          <a:p>
            <a:r>
              <a:rPr lang="en-US" dirty="0"/>
              <a:t>Charging stations until 2028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2392A76-BA5F-A37E-F3F2-249D8D3746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74910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64646"/>
      </a:dk1>
      <a:lt1>
        <a:srgbClr val="FFFFFF"/>
      </a:lt1>
      <a:dk2>
        <a:srgbClr val="464646"/>
      </a:dk2>
      <a:lt2>
        <a:srgbClr val="F7F7FB"/>
      </a:lt2>
      <a:accent1>
        <a:srgbClr val="FA1E5A"/>
      </a:accent1>
      <a:accent2>
        <a:srgbClr val="1756E2"/>
      </a:accent2>
      <a:accent3>
        <a:srgbClr val="464646"/>
      </a:accent3>
      <a:accent4>
        <a:srgbClr val="FFFFFF"/>
      </a:accent4>
      <a:accent5>
        <a:srgbClr val="FFFFFF"/>
      </a:accent5>
      <a:accent6>
        <a:srgbClr val="FB5783"/>
      </a:accent6>
      <a:hlink>
        <a:srgbClr val="1756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</Words>
  <Application>Microsoft Office PowerPoint</Application>
  <PresentationFormat>Bildschirmpräsentation (16:9)</PresentationFormat>
  <Paragraphs>29</Paragraphs>
  <Slides>12</Slides>
  <Notes>7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Söhne</vt:lpstr>
      <vt:lpstr>Livvic</vt:lpstr>
      <vt:lpstr>Open Sans Light</vt:lpstr>
      <vt:lpstr>Quattrocento Sans</vt:lpstr>
      <vt:lpstr>Simple Light</vt:lpstr>
      <vt:lpstr>German charging infrastructure for electric cars:   Trends and Potential for Improvement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Pareto Chart </vt:lpstr>
      <vt:lpstr>Projection</vt:lpstr>
      <vt:lpstr>Main provider</vt:lpstr>
      <vt:lpstr>What have we learned? 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title</dc:title>
  <dc:creator>Mai</dc:creator>
  <cp:lastModifiedBy>Mai Pricker</cp:lastModifiedBy>
  <cp:revision>10</cp:revision>
  <dcterms:modified xsi:type="dcterms:W3CDTF">2024-03-20T18:44:25Z</dcterms:modified>
</cp:coreProperties>
</file>